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HK Grotesk" panose="020B0604020202020204" charset="0"/>
      <p:regular r:id="rId10"/>
    </p:embeddedFont>
    <p:embeddedFont>
      <p:font typeface="HK Grotesk Bold" panose="020B0604020202020204" charset="0"/>
      <p:regular r:id="rId11"/>
    </p:embeddedFont>
    <p:embeddedFont>
      <p:font typeface="HK Grotesk Semi-Bold" panose="020B0604020202020204" charset="0"/>
      <p:regular r:id="rId12"/>
    </p:embeddedFont>
    <p:embeddedFont>
      <p:font typeface="Montaser Arabic" panose="020B0604020202020204" charset="-78"/>
      <p:regular r:id="rId13"/>
    </p:embeddedFont>
    <p:embeddedFont>
      <p:font typeface="Open Sans Bold"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68791" autoAdjust="0"/>
  </p:normalViewPr>
  <p:slideViewPr>
    <p:cSldViewPr>
      <p:cViewPr>
        <p:scale>
          <a:sx n="41" d="100"/>
          <a:sy n="41" d="100"/>
        </p:scale>
        <p:origin x="1474"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svg>
</file>

<file path=ppt/media/image4.pn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15.12.2024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‹N°›</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Dans cette présentation, nous allons clarifier les concepts de base de l'IoT, ses usages actuels et futurs, ainsi que les obstacles à son développement.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err="1"/>
              <a:t>Imaginons</a:t>
            </a:r>
            <a:r>
              <a:rPr lang="en-US" dirty="0"/>
              <a:t> que </a:t>
            </a:r>
            <a:r>
              <a:rPr lang="en-US" dirty="0" err="1"/>
              <a:t>vous</a:t>
            </a:r>
            <a:r>
              <a:rPr lang="en-US" dirty="0"/>
              <a:t> </a:t>
            </a:r>
            <a:r>
              <a:rPr lang="en-US" dirty="0" err="1"/>
              <a:t>soyez</a:t>
            </a:r>
            <a:r>
              <a:rPr lang="en-US" dirty="0"/>
              <a:t> </a:t>
            </a:r>
            <a:r>
              <a:rPr lang="en-US" dirty="0" err="1"/>
              <a:t>en</a:t>
            </a:r>
            <a:r>
              <a:rPr lang="en-US" dirty="0"/>
              <a:t> train de </a:t>
            </a:r>
            <a:r>
              <a:rPr lang="en-US" dirty="0" err="1"/>
              <a:t>courir</a:t>
            </a:r>
            <a:r>
              <a:rPr lang="en-US" dirty="0"/>
              <a:t> le matin, avec </a:t>
            </a:r>
            <a:r>
              <a:rPr lang="en-US" dirty="0" err="1"/>
              <a:t>votre</a:t>
            </a:r>
            <a:r>
              <a:rPr lang="en-US" dirty="0"/>
              <a:t> montre </a:t>
            </a:r>
            <a:r>
              <a:rPr lang="en-US" dirty="0" err="1"/>
              <a:t>connectée</a:t>
            </a:r>
            <a:r>
              <a:rPr lang="en-US" dirty="0"/>
              <a:t> qui suit </a:t>
            </a:r>
            <a:r>
              <a:rPr lang="en-US" dirty="0" err="1"/>
              <a:t>votre</a:t>
            </a:r>
            <a:r>
              <a:rPr lang="en-US" dirty="0"/>
              <a:t> </a:t>
            </a:r>
            <a:r>
              <a:rPr lang="en-US" dirty="0" err="1"/>
              <a:t>rythme</a:t>
            </a:r>
            <a:r>
              <a:rPr lang="en-US" dirty="0"/>
              <a:t> </a:t>
            </a:r>
            <a:r>
              <a:rPr lang="en-US" dirty="0" err="1"/>
              <a:t>cardiaque</a:t>
            </a:r>
            <a:r>
              <a:rPr lang="en-US" dirty="0"/>
              <a:t>. En </a:t>
            </a:r>
            <a:r>
              <a:rPr lang="en-US" dirty="0" err="1"/>
              <a:t>rentrant</a:t>
            </a:r>
            <a:r>
              <a:rPr lang="en-US" dirty="0"/>
              <a:t> chez </a:t>
            </a:r>
            <a:r>
              <a:rPr lang="en-US" dirty="0" err="1"/>
              <a:t>vous</a:t>
            </a:r>
            <a:r>
              <a:rPr lang="en-US" dirty="0"/>
              <a:t>, </a:t>
            </a:r>
            <a:r>
              <a:rPr lang="en-US" dirty="0" err="1"/>
              <a:t>vous</a:t>
            </a:r>
            <a:r>
              <a:rPr lang="en-US" dirty="0"/>
              <a:t> </a:t>
            </a:r>
            <a:r>
              <a:rPr lang="en-US" dirty="0" err="1"/>
              <a:t>constatez</a:t>
            </a:r>
            <a:r>
              <a:rPr lang="en-US" dirty="0"/>
              <a:t> que </a:t>
            </a:r>
            <a:r>
              <a:rPr lang="en-US" dirty="0" err="1"/>
              <a:t>l'appartement</a:t>
            </a:r>
            <a:r>
              <a:rPr lang="en-US" dirty="0"/>
              <a:t> </a:t>
            </a:r>
            <a:r>
              <a:rPr lang="en-US" dirty="0" err="1"/>
              <a:t>est</a:t>
            </a:r>
            <a:r>
              <a:rPr lang="en-US" dirty="0"/>
              <a:t> plus frais et que le </a:t>
            </a:r>
            <a:r>
              <a:rPr lang="en-US" dirty="0" err="1"/>
              <a:t>chauffe</a:t>
            </a:r>
            <a:r>
              <a:rPr lang="en-US" dirty="0"/>
              <a:t>-eau commence à se </a:t>
            </a:r>
            <a:r>
              <a:rPr lang="en-US" dirty="0" err="1"/>
              <a:t>remplir</a:t>
            </a:r>
            <a:r>
              <a:rPr lang="en-US" dirty="0"/>
              <a:t>, tout </a:t>
            </a:r>
            <a:r>
              <a:rPr lang="en-US" dirty="0" err="1"/>
              <a:t>cela</a:t>
            </a:r>
            <a:r>
              <a:rPr lang="en-US" dirty="0"/>
              <a:t> sans que </a:t>
            </a:r>
            <a:r>
              <a:rPr lang="en-US" dirty="0" err="1"/>
              <a:t>vous</a:t>
            </a:r>
            <a:r>
              <a:rPr lang="en-US" dirty="0"/>
              <a:t> </a:t>
            </a:r>
            <a:r>
              <a:rPr lang="en-US" dirty="0" err="1"/>
              <a:t>ayez</a:t>
            </a:r>
            <a:r>
              <a:rPr lang="en-US" dirty="0"/>
              <a:t> </a:t>
            </a:r>
            <a:r>
              <a:rPr lang="en-US" dirty="0" err="1"/>
              <a:t>besoin</a:t>
            </a:r>
            <a:r>
              <a:rPr lang="en-US" dirty="0"/>
              <a:t> </a:t>
            </a:r>
            <a:r>
              <a:rPr lang="en-US" dirty="0" err="1"/>
              <a:t>d'intervenir</a:t>
            </a:r>
            <a:r>
              <a:rPr lang="en-US" dirty="0"/>
              <a:t>. Comment </a:t>
            </a:r>
            <a:r>
              <a:rPr lang="en-US" dirty="0" err="1"/>
              <a:t>cela</a:t>
            </a:r>
            <a:r>
              <a:rPr lang="en-US" dirty="0"/>
              <a:t> se fait-il ? </a:t>
            </a:r>
          </a:p>
          <a:p>
            <a:endParaRPr lang="en-US" dirty="0"/>
          </a:p>
          <a:p>
            <a:r>
              <a:rPr lang="en-US" dirty="0" err="1"/>
              <a:t>C'est</a:t>
            </a:r>
            <a:r>
              <a:rPr lang="en-US" dirty="0"/>
              <a:t> simple : </a:t>
            </a:r>
            <a:r>
              <a:rPr lang="en-US" dirty="0" err="1"/>
              <a:t>tous</a:t>
            </a:r>
            <a:r>
              <a:rPr lang="en-US" dirty="0"/>
              <a:t> </a:t>
            </a:r>
            <a:r>
              <a:rPr lang="en-US" dirty="0" err="1"/>
              <a:t>ces</a:t>
            </a:r>
            <a:r>
              <a:rPr lang="en-US" dirty="0"/>
              <a:t> </a:t>
            </a:r>
            <a:r>
              <a:rPr lang="en-US" dirty="0" err="1"/>
              <a:t>objets</a:t>
            </a:r>
            <a:r>
              <a:rPr lang="en-US" dirty="0"/>
              <a:t> </a:t>
            </a:r>
            <a:r>
              <a:rPr lang="en-US" dirty="0" err="1"/>
              <a:t>sont</a:t>
            </a:r>
            <a:r>
              <a:rPr lang="en-US" dirty="0"/>
              <a:t> </a:t>
            </a:r>
            <a:r>
              <a:rPr lang="en-US" dirty="0" err="1"/>
              <a:t>connectés</a:t>
            </a:r>
            <a:r>
              <a:rPr lang="en-US" dirty="0"/>
              <a:t>. </a:t>
            </a:r>
            <a:r>
              <a:rPr lang="en-US" dirty="0" err="1"/>
              <a:t>Votre</a:t>
            </a:r>
            <a:r>
              <a:rPr lang="en-US" dirty="0"/>
              <a:t> montre </a:t>
            </a:r>
            <a:r>
              <a:rPr lang="en-US" dirty="0" err="1"/>
              <a:t>recueille</a:t>
            </a:r>
            <a:r>
              <a:rPr lang="en-US" dirty="0"/>
              <a:t> des données sur </a:t>
            </a:r>
            <a:r>
              <a:rPr lang="en-US" dirty="0" err="1"/>
              <a:t>vous</a:t>
            </a:r>
            <a:r>
              <a:rPr lang="en-US" dirty="0"/>
              <a:t>, </a:t>
            </a:r>
            <a:r>
              <a:rPr lang="en-US" dirty="0" err="1"/>
              <a:t>comme</a:t>
            </a:r>
            <a:r>
              <a:rPr lang="en-US" dirty="0"/>
              <a:t> </a:t>
            </a:r>
            <a:r>
              <a:rPr lang="en-US" dirty="0" err="1"/>
              <a:t>votre</a:t>
            </a:r>
            <a:r>
              <a:rPr lang="en-US" dirty="0"/>
              <a:t> </a:t>
            </a:r>
            <a:r>
              <a:rPr lang="en-US" dirty="0" err="1"/>
              <a:t>fréquence</a:t>
            </a:r>
            <a:r>
              <a:rPr lang="en-US" dirty="0"/>
              <a:t> </a:t>
            </a:r>
            <a:r>
              <a:rPr lang="en-US" dirty="0" err="1"/>
              <a:t>cardiaque</a:t>
            </a:r>
            <a:r>
              <a:rPr lang="en-US" dirty="0"/>
              <a:t> et </a:t>
            </a:r>
            <a:r>
              <a:rPr lang="en-US" dirty="0" err="1"/>
              <a:t>votre</a:t>
            </a:r>
            <a:r>
              <a:rPr lang="en-US" dirty="0"/>
              <a:t> </a:t>
            </a:r>
            <a:r>
              <a:rPr lang="en-US" dirty="0" err="1"/>
              <a:t>géolocalisation</a:t>
            </a:r>
            <a:r>
              <a:rPr lang="en-US" dirty="0"/>
              <a:t>. </a:t>
            </a:r>
            <a:r>
              <a:rPr lang="en-US" dirty="0" err="1"/>
              <a:t>Quand</a:t>
            </a:r>
            <a:r>
              <a:rPr lang="en-US" dirty="0"/>
              <a:t> </a:t>
            </a:r>
            <a:r>
              <a:rPr lang="en-US" dirty="0" err="1"/>
              <a:t>vous</a:t>
            </a:r>
            <a:r>
              <a:rPr lang="en-US" dirty="0"/>
              <a:t> </a:t>
            </a:r>
            <a:r>
              <a:rPr lang="en-US" dirty="0" err="1"/>
              <a:t>vous</a:t>
            </a:r>
            <a:r>
              <a:rPr lang="en-US" dirty="0"/>
              <a:t> </a:t>
            </a:r>
            <a:r>
              <a:rPr lang="en-US" dirty="0" err="1"/>
              <a:t>approchez</a:t>
            </a:r>
            <a:r>
              <a:rPr lang="en-US" dirty="0"/>
              <a:t> de chez </a:t>
            </a:r>
            <a:r>
              <a:rPr lang="en-US" dirty="0" err="1"/>
              <a:t>vous</a:t>
            </a:r>
            <a:r>
              <a:rPr lang="en-US" dirty="0"/>
              <a:t>, </a:t>
            </a:r>
            <a:r>
              <a:rPr lang="en-US" dirty="0" err="1"/>
              <a:t>elle</a:t>
            </a:r>
            <a:r>
              <a:rPr lang="en-US" dirty="0"/>
              <a:t> communique </a:t>
            </a:r>
            <a:r>
              <a:rPr lang="en-US" dirty="0" err="1"/>
              <a:t>ces</a:t>
            </a:r>
            <a:r>
              <a:rPr lang="en-US" dirty="0"/>
              <a:t> </a:t>
            </a:r>
            <a:r>
              <a:rPr lang="en-US" dirty="0" err="1"/>
              <a:t>informations</a:t>
            </a:r>
            <a:r>
              <a:rPr lang="en-US" dirty="0"/>
              <a:t> aux </a:t>
            </a:r>
            <a:r>
              <a:rPr lang="en-US" dirty="0" err="1"/>
              <a:t>appareils</a:t>
            </a:r>
            <a:r>
              <a:rPr lang="en-US" dirty="0"/>
              <a:t> </a:t>
            </a:r>
            <a:r>
              <a:rPr lang="en-US" dirty="0" err="1"/>
              <a:t>connectés</a:t>
            </a:r>
            <a:r>
              <a:rPr lang="en-US" dirty="0"/>
              <a:t> de </a:t>
            </a:r>
            <a:r>
              <a:rPr lang="en-US" dirty="0" err="1"/>
              <a:t>votre</a:t>
            </a:r>
            <a:r>
              <a:rPr lang="en-US" dirty="0"/>
              <a:t> </a:t>
            </a:r>
            <a:r>
              <a:rPr lang="en-US" dirty="0" err="1"/>
              <a:t>maison</a:t>
            </a:r>
            <a:r>
              <a:rPr lang="en-US" dirty="0"/>
              <a:t>, via Internet. Le thermostat </a:t>
            </a:r>
            <a:r>
              <a:rPr lang="en-US" dirty="0" err="1"/>
              <a:t>ajuste</a:t>
            </a:r>
            <a:r>
              <a:rPr lang="en-US" dirty="0"/>
              <a:t> </a:t>
            </a:r>
            <a:r>
              <a:rPr lang="en-US" dirty="0" err="1"/>
              <a:t>alors</a:t>
            </a:r>
            <a:r>
              <a:rPr lang="en-US" dirty="0"/>
              <a:t> la </a:t>
            </a:r>
            <a:r>
              <a:rPr lang="en-US" dirty="0" err="1"/>
              <a:t>température</a:t>
            </a:r>
            <a:r>
              <a:rPr lang="en-US" dirty="0"/>
              <a:t> de </a:t>
            </a:r>
            <a:r>
              <a:rPr lang="en-US" dirty="0" err="1"/>
              <a:t>votre</a:t>
            </a:r>
            <a:r>
              <a:rPr lang="en-US" dirty="0"/>
              <a:t> appartement, et le </a:t>
            </a:r>
            <a:r>
              <a:rPr lang="en-US" dirty="0" err="1"/>
              <a:t>chauffe</a:t>
            </a:r>
            <a:r>
              <a:rPr lang="en-US" dirty="0"/>
              <a:t>-eau commence à se </a:t>
            </a:r>
            <a:r>
              <a:rPr lang="en-US" dirty="0" err="1"/>
              <a:t>remplir</a:t>
            </a:r>
            <a:r>
              <a:rPr lang="en-US" dirty="0"/>
              <a:t>, </a:t>
            </a:r>
            <a:r>
              <a:rPr lang="en-US" dirty="0" err="1"/>
              <a:t>automatiquement</a:t>
            </a:r>
            <a:r>
              <a:rPr lang="en-US" dirty="0"/>
              <a:t>.</a:t>
            </a:r>
          </a:p>
          <a:p>
            <a:endParaRPr lang="en-US" dirty="0"/>
          </a:p>
          <a:p>
            <a:r>
              <a:rPr lang="en-US" dirty="0" err="1"/>
              <a:t>L'IoT</a:t>
            </a:r>
            <a:r>
              <a:rPr lang="en-US" dirty="0"/>
              <a:t> (</a:t>
            </a:r>
            <a:r>
              <a:rPr lang="en-US" dirty="0" err="1"/>
              <a:t>ou</a:t>
            </a:r>
            <a:r>
              <a:rPr lang="en-US" dirty="0"/>
              <a:t> Internet des </a:t>
            </a:r>
            <a:r>
              <a:rPr lang="en-US" dirty="0" err="1"/>
              <a:t>Objets</a:t>
            </a:r>
            <a:r>
              <a:rPr lang="en-US" dirty="0"/>
              <a:t>), </a:t>
            </a:r>
            <a:r>
              <a:rPr lang="en-US" dirty="0" err="1"/>
              <a:t>c’est</a:t>
            </a:r>
            <a:r>
              <a:rPr lang="en-US" dirty="0"/>
              <a:t> </a:t>
            </a:r>
            <a:r>
              <a:rPr lang="en-US" dirty="0" err="1"/>
              <a:t>en</a:t>
            </a:r>
            <a:r>
              <a:rPr lang="en-US" dirty="0"/>
              <a:t> gros </a:t>
            </a:r>
            <a:r>
              <a:rPr lang="en-US" dirty="0" err="1"/>
              <a:t>tous</a:t>
            </a:r>
            <a:r>
              <a:rPr lang="en-US" dirty="0"/>
              <a:t> </a:t>
            </a:r>
            <a:r>
              <a:rPr lang="en-US" dirty="0" err="1"/>
              <a:t>ces</a:t>
            </a:r>
            <a:r>
              <a:rPr lang="en-US" dirty="0"/>
              <a:t> </a:t>
            </a:r>
            <a:r>
              <a:rPr lang="en-US" dirty="0" err="1"/>
              <a:t>objets</a:t>
            </a:r>
            <a:r>
              <a:rPr lang="en-US" dirty="0"/>
              <a:t> du </a:t>
            </a:r>
            <a:r>
              <a:rPr lang="en-US" dirty="0" err="1"/>
              <a:t>quotidien</a:t>
            </a:r>
            <a:r>
              <a:rPr lang="en-US" dirty="0"/>
              <a:t> qui </a:t>
            </a:r>
            <a:r>
              <a:rPr lang="en-US" dirty="0" err="1"/>
              <a:t>sont</a:t>
            </a:r>
            <a:r>
              <a:rPr lang="en-US" dirty="0"/>
              <a:t> </a:t>
            </a:r>
            <a:r>
              <a:rPr lang="en-US" dirty="0" err="1"/>
              <a:t>connectés</a:t>
            </a:r>
            <a:r>
              <a:rPr lang="en-US" dirty="0"/>
              <a:t> à Internet et qui </a:t>
            </a:r>
            <a:r>
              <a:rPr lang="en-US" dirty="0" err="1"/>
              <a:t>peuvent</a:t>
            </a:r>
            <a:r>
              <a:rPr lang="en-US" dirty="0"/>
              <a:t> "dialoguer" entre </a:t>
            </a:r>
            <a:r>
              <a:rPr lang="en-US" dirty="0" err="1"/>
              <a:t>eux</a:t>
            </a:r>
            <a:r>
              <a:rPr lang="en-US" dirty="0"/>
              <a:t> sans </a:t>
            </a:r>
            <a:r>
              <a:rPr lang="fr-CH" dirty="0"/>
              <a:t>intervention humaine</a:t>
            </a:r>
            <a:r>
              <a:rPr lang="en-US" dirty="0"/>
              <a:t>.</a:t>
            </a:r>
          </a:p>
          <a:p>
            <a:endParaRPr lang="en-US" dirty="0"/>
          </a:p>
          <a:p>
            <a:r>
              <a:rPr lang="fr-FR" dirty="0"/>
              <a:t>L'Internet des Objets (IoT) fait référence à un réseau d'objets physiques, comme des appareils, des véhicules, des appareils électroménagers, des capteurs, etc., qui sont équipés de capteurs, de logiciels et d'autres technologies permettant de collecter, d'échanger et d'envoyer des données via Internet. Ces objets peuvent communiquer entre eux, souvent sans intervention humaine, et peuvent être contrôlés à distance.</a:t>
            </a:r>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err="1"/>
              <a:t>L'Internet</a:t>
            </a:r>
            <a:r>
              <a:rPr lang="en-US" dirty="0"/>
              <a:t> des </a:t>
            </a:r>
            <a:r>
              <a:rPr lang="en-US" dirty="0" err="1"/>
              <a:t>Objets</a:t>
            </a:r>
            <a:r>
              <a:rPr lang="en-US" dirty="0"/>
              <a:t> (IoT) a </a:t>
            </a:r>
            <a:r>
              <a:rPr lang="en-US" dirty="0" err="1"/>
              <a:t>commencé</a:t>
            </a:r>
            <a:r>
              <a:rPr lang="en-US" dirty="0"/>
              <a:t> à prendre </a:t>
            </a:r>
            <a:r>
              <a:rPr lang="en-US" dirty="0" err="1"/>
              <a:t>forme</a:t>
            </a:r>
            <a:r>
              <a:rPr lang="en-US" dirty="0"/>
              <a:t> </a:t>
            </a:r>
            <a:r>
              <a:rPr lang="en-US" dirty="0" err="1"/>
              <a:t>autour</a:t>
            </a:r>
            <a:r>
              <a:rPr lang="en-US" dirty="0"/>
              <a:t> de 2008-2009. En </a:t>
            </a:r>
            <a:r>
              <a:rPr lang="en-US" dirty="0" err="1"/>
              <a:t>analysant</a:t>
            </a:r>
            <a:r>
              <a:rPr lang="en-US" dirty="0"/>
              <a:t> les données </a:t>
            </a:r>
            <a:r>
              <a:rPr lang="en-US" dirty="0" err="1"/>
              <a:t>d'Internet</a:t>
            </a:r>
            <a:r>
              <a:rPr lang="en-US" dirty="0"/>
              <a:t> entre 2001 et 2006, des </a:t>
            </a:r>
            <a:r>
              <a:rPr lang="en-US" dirty="0" err="1"/>
              <a:t>chercheurs</a:t>
            </a:r>
            <a:r>
              <a:rPr lang="en-US" dirty="0"/>
              <a:t> </a:t>
            </a:r>
            <a:r>
              <a:rPr lang="en-US" dirty="0" err="1"/>
              <a:t>ont</a:t>
            </a:r>
            <a:r>
              <a:rPr lang="en-US" dirty="0"/>
              <a:t> </a:t>
            </a:r>
            <a:r>
              <a:rPr lang="en-US" dirty="0" err="1"/>
              <a:t>remarqué</a:t>
            </a:r>
            <a:r>
              <a:rPr lang="en-US" dirty="0"/>
              <a:t> </a:t>
            </a:r>
            <a:r>
              <a:rPr lang="en-US" dirty="0" err="1"/>
              <a:t>qu'Internet</a:t>
            </a:r>
            <a:r>
              <a:rPr lang="en-US" dirty="0"/>
              <a:t> </a:t>
            </a:r>
            <a:r>
              <a:rPr lang="en-US" dirty="0" err="1"/>
              <a:t>doublait</a:t>
            </a:r>
            <a:r>
              <a:rPr lang="en-US" dirty="0"/>
              <a:t> de taille </a:t>
            </a:r>
            <a:r>
              <a:rPr lang="en-US" dirty="0" err="1"/>
              <a:t>tous</a:t>
            </a:r>
            <a:r>
              <a:rPr lang="en-US" dirty="0"/>
              <a:t> les 5 ans. En 2003, on </a:t>
            </a:r>
            <a:r>
              <a:rPr lang="en-US" dirty="0" err="1"/>
              <a:t>comptait</a:t>
            </a:r>
            <a:r>
              <a:rPr lang="en-US" dirty="0"/>
              <a:t> déjà 500 millions </a:t>
            </a:r>
            <a:r>
              <a:rPr lang="en-US" dirty="0" err="1"/>
              <a:t>d'appareils</a:t>
            </a:r>
            <a:r>
              <a:rPr lang="en-US" dirty="0"/>
              <a:t> </a:t>
            </a:r>
            <a:r>
              <a:rPr lang="en-US" dirty="0" err="1"/>
              <a:t>connectés</a:t>
            </a:r>
            <a:r>
              <a:rPr lang="en-US" dirty="0"/>
              <a:t>, et Cisco a </a:t>
            </a:r>
            <a:r>
              <a:rPr lang="en-US" dirty="0" err="1"/>
              <a:t>projeté</a:t>
            </a:r>
            <a:r>
              <a:rPr lang="en-US" dirty="0"/>
              <a:t> </a:t>
            </a:r>
            <a:r>
              <a:rPr lang="en-US" dirty="0" err="1"/>
              <a:t>qu'il</a:t>
            </a:r>
            <a:r>
              <a:rPr lang="en-US" dirty="0"/>
              <a:t> y </a:t>
            </a:r>
            <a:r>
              <a:rPr lang="en-US" dirty="0" err="1"/>
              <a:t>en</a:t>
            </a:r>
            <a:r>
              <a:rPr lang="en-US" dirty="0"/>
              <a:t> </a:t>
            </a:r>
            <a:r>
              <a:rPr lang="en-US" dirty="0" err="1"/>
              <a:t>aurait</a:t>
            </a:r>
            <a:r>
              <a:rPr lang="en-US" dirty="0"/>
              <a:t> 25 milliards </a:t>
            </a:r>
            <a:r>
              <a:rPr lang="en-US" dirty="0" err="1"/>
              <a:t>d'ici</a:t>
            </a:r>
            <a:r>
              <a:rPr lang="en-US" dirty="0"/>
              <a:t> 2015 et 50 milliards </a:t>
            </a:r>
            <a:r>
              <a:rPr lang="en-US" dirty="0" err="1"/>
              <a:t>d'ici</a:t>
            </a:r>
            <a:r>
              <a:rPr lang="en-US" dirty="0"/>
              <a:t> 2020. En </a:t>
            </a:r>
            <a:r>
              <a:rPr lang="en-US" dirty="0" err="1"/>
              <a:t>affinant</a:t>
            </a:r>
            <a:r>
              <a:rPr lang="en-US" dirty="0"/>
              <a:t> les </a:t>
            </a:r>
            <a:r>
              <a:rPr lang="en-US" dirty="0" err="1"/>
              <a:t>calculs</a:t>
            </a:r>
            <a:r>
              <a:rPr lang="en-US" dirty="0"/>
              <a:t>, on a </a:t>
            </a:r>
            <a:r>
              <a:rPr lang="en-US" dirty="0" err="1"/>
              <a:t>estimé</a:t>
            </a:r>
            <a:r>
              <a:rPr lang="en-US" dirty="0"/>
              <a:t> </a:t>
            </a:r>
            <a:r>
              <a:rPr lang="en-US" dirty="0" err="1"/>
              <a:t>qu’en</a:t>
            </a:r>
            <a:r>
              <a:rPr lang="en-US" dirty="0"/>
              <a:t> 2010, </a:t>
            </a:r>
            <a:r>
              <a:rPr lang="en-US" dirty="0" err="1"/>
              <a:t>chaque</a:t>
            </a:r>
            <a:r>
              <a:rPr lang="en-US" dirty="0"/>
              <a:t> </a:t>
            </a:r>
            <a:r>
              <a:rPr lang="en-US" dirty="0" err="1"/>
              <a:t>personne</a:t>
            </a:r>
            <a:r>
              <a:rPr lang="en-US" dirty="0"/>
              <a:t> </a:t>
            </a:r>
            <a:r>
              <a:rPr lang="en-US" dirty="0" err="1"/>
              <a:t>connectée</a:t>
            </a:r>
            <a:r>
              <a:rPr lang="en-US" dirty="0"/>
              <a:t> </a:t>
            </a:r>
            <a:r>
              <a:rPr lang="en-US" dirty="0" err="1"/>
              <a:t>avait</a:t>
            </a:r>
            <a:r>
              <a:rPr lang="en-US" dirty="0"/>
              <a:t> </a:t>
            </a:r>
            <a:r>
              <a:rPr lang="en-US" dirty="0" err="1"/>
              <a:t>en</a:t>
            </a:r>
            <a:r>
              <a:rPr lang="en-US" dirty="0"/>
              <a:t> </a:t>
            </a:r>
            <a:r>
              <a:rPr lang="en-US" dirty="0" err="1"/>
              <a:t>moyenne</a:t>
            </a:r>
            <a:r>
              <a:rPr lang="en-US" dirty="0"/>
              <a:t> 6 </a:t>
            </a:r>
            <a:r>
              <a:rPr lang="en-US" dirty="0" err="1"/>
              <a:t>appareils</a:t>
            </a:r>
            <a:r>
              <a:rPr lang="en-US" dirty="0"/>
              <a:t> </a:t>
            </a:r>
            <a:r>
              <a:rPr lang="en-US" dirty="0" err="1"/>
              <a:t>connectés</a:t>
            </a:r>
            <a:r>
              <a:rPr lang="en-US" dirty="0"/>
              <a:t>. </a:t>
            </a:r>
            <a:r>
              <a:rPr lang="en-US" dirty="0" err="1"/>
              <a:t>Aujourd'hui</a:t>
            </a:r>
            <a:r>
              <a:rPr lang="en-US" dirty="0"/>
              <a:t>, avec des initiatives </a:t>
            </a:r>
            <a:r>
              <a:rPr lang="en-US" dirty="0" err="1"/>
              <a:t>comme</a:t>
            </a:r>
            <a:r>
              <a:rPr lang="en-US" dirty="0"/>
              <a:t> Planetary Skin de Cisco </a:t>
            </a:r>
            <a:r>
              <a:rPr lang="en-US" dirty="0" err="1"/>
              <a:t>ou</a:t>
            </a:r>
            <a:r>
              <a:rPr lang="en-US" dirty="0"/>
              <a:t> la </a:t>
            </a:r>
            <a:r>
              <a:rPr lang="en-US" dirty="0" err="1"/>
              <a:t>smartdust</a:t>
            </a:r>
            <a:r>
              <a:rPr lang="en-US" dirty="0"/>
              <a:t> </a:t>
            </a:r>
            <a:r>
              <a:rPr lang="en-US" dirty="0" err="1"/>
              <a:t>d'HP</a:t>
            </a:r>
            <a:r>
              <a:rPr lang="en-US" dirty="0"/>
              <a:t>, </a:t>
            </a:r>
            <a:r>
              <a:rPr lang="en-US" dirty="0" err="1"/>
              <a:t>l'IoT</a:t>
            </a:r>
            <a:r>
              <a:rPr lang="en-US" dirty="0"/>
              <a:t> </a:t>
            </a:r>
            <a:r>
              <a:rPr lang="en-US" dirty="0" err="1"/>
              <a:t>prend</a:t>
            </a:r>
            <a:r>
              <a:rPr lang="en-US" dirty="0"/>
              <a:t> encore plus </a:t>
            </a:r>
            <a:r>
              <a:rPr lang="en-US" dirty="0" err="1"/>
              <a:t>d'ampleur</a:t>
            </a:r>
            <a:r>
              <a:rPr lang="en-US" dirty="0"/>
              <a:t>, reliant </a:t>
            </a:r>
            <a:r>
              <a:rPr lang="en-US" dirty="0" err="1"/>
              <a:t>une</a:t>
            </a:r>
            <a:r>
              <a:rPr lang="en-US" dirty="0"/>
              <a:t> multitude de </a:t>
            </a:r>
            <a:r>
              <a:rPr lang="en-US" dirty="0" err="1"/>
              <a:t>capteurs</a:t>
            </a:r>
            <a:r>
              <a:rPr lang="en-US" dirty="0"/>
              <a:t> et </a:t>
            </a:r>
            <a:r>
              <a:rPr lang="en-US" dirty="0" err="1"/>
              <a:t>d'appareils</a:t>
            </a:r>
            <a:r>
              <a:rPr lang="en-US" dirty="0"/>
              <a:t>. </a:t>
            </a:r>
            <a:r>
              <a:rPr lang="en-US" dirty="0" err="1"/>
              <a:t>L'IoT</a:t>
            </a:r>
            <a:r>
              <a:rPr lang="en-US" dirty="0"/>
              <a:t> </a:t>
            </a:r>
            <a:r>
              <a:rPr lang="en-US" dirty="0" err="1"/>
              <a:t>fonctionne</a:t>
            </a:r>
            <a:r>
              <a:rPr lang="en-US" dirty="0"/>
              <a:t> un peu </a:t>
            </a:r>
            <a:r>
              <a:rPr lang="en-US" dirty="0" err="1"/>
              <a:t>comme</a:t>
            </a:r>
            <a:r>
              <a:rPr lang="en-US" dirty="0"/>
              <a:t> un « réseau de réseaux », </a:t>
            </a:r>
            <a:r>
              <a:rPr lang="en-US" dirty="0" err="1"/>
              <a:t>où</a:t>
            </a:r>
            <a:r>
              <a:rPr lang="en-US" dirty="0"/>
              <a:t> </a:t>
            </a:r>
            <a:r>
              <a:rPr lang="en-US" dirty="0" err="1"/>
              <a:t>différents</a:t>
            </a:r>
            <a:r>
              <a:rPr lang="en-US" dirty="0"/>
              <a:t> </a:t>
            </a:r>
            <a:r>
              <a:rPr lang="en-US" dirty="0" err="1"/>
              <a:t>systèmes</a:t>
            </a:r>
            <a:r>
              <a:rPr lang="en-US" dirty="0"/>
              <a:t> (voitures, </a:t>
            </a:r>
            <a:r>
              <a:rPr lang="en-US" dirty="0" err="1"/>
              <a:t>maisons</a:t>
            </a:r>
            <a:r>
              <a:rPr lang="en-US" dirty="0"/>
              <a:t>, etc.) </a:t>
            </a:r>
            <a:r>
              <a:rPr lang="en-US" dirty="0" err="1"/>
              <a:t>sont</a:t>
            </a:r>
            <a:r>
              <a:rPr lang="en-US" dirty="0"/>
              <a:t> </a:t>
            </a:r>
            <a:r>
              <a:rPr lang="en-US" dirty="0" err="1"/>
              <a:t>connectés</a:t>
            </a:r>
            <a:r>
              <a:rPr lang="en-US" dirty="0"/>
              <a:t> entre </a:t>
            </a:r>
            <a:r>
              <a:rPr lang="en-US" dirty="0" err="1"/>
              <a:t>eux</a:t>
            </a:r>
            <a:r>
              <a:rPr lang="en-US" dirty="0"/>
              <a:t>, et </a:t>
            </a:r>
            <a:r>
              <a:rPr lang="en-US" dirty="0" err="1"/>
              <a:t>cette</a:t>
            </a:r>
            <a:r>
              <a:rPr lang="en-US" dirty="0"/>
              <a:t> </a:t>
            </a:r>
            <a:r>
              <a:rPr lang="en-US" dirty="0" err="1"/>
              <a:t>évolution</a:t>
            </a:r>
            <a:r>
              <a:rPr lang="en-US" dirty="0"/>
              <a:t> </a:t>
            </a:r>
            <a:r>
              <a:rPr lang="en-US" dirty="0" err="1"/>
              <a:t>rappelle</a:t>
            </a:r>
            <a:r>
              <a:rPr lang="en-US" dirty="0"/>
              <a:t> </a:t>
            </a:r>
            <a:r>
              <a:rPr lang="en-US" dirty="0" err="1"/>
              <a:t>celle</a:t>
            </a:r>
            <a:r>
              <a:rPr lang="en-US" dirty="0"/>
              <a:t> des premiers réseaux Internet dans les </a:t>
            </a:r>
            <a:r>
              <a:rPr lang="en-US" dirty="0" err="1"/>
              <a:t>années</a:t>
            </a:r>
            <a:r>
              <a:rPr lang="en-US" dirty="0"/>
              <a:t> 90. En résumé, </a:t>
            </a:r>
            <a:r>
              <a:rPr lang="en-US" dirty="0" err="1"/>
              <a:t>l'IoT</a:t>
            </a:r>
            <a:r>
              <a:rPr lang="en-US" dirty="0"/>
              <a:t> </a:t>
            </a:r>
            <a:r>
              <a:rPr lang="en-US" dirty="0" err="1"/>
              <a:t>transforme</a:t>
            </a:r>
            <a:r>
              <a:rPr lang="en-US" dirty="0"/>
              <a:t> </a:t>
            </a:r>
            <a:r>
              <a:rPr lang="en-US" dirty="0" err="1"/>
              <a:t>progressivement</a:t>
            </a:r>
            <a:r>
              <a:rPr lang="en-US" dirty="0"/>
              <a:t> </a:t>
            </a:r>
            <a:r>
              <a:rPr lang="en-US" dirty="0" err="1"/>
              <a:t>notre</a:t>
            </a:r>
            <a:r>
              <a:rPr lang="en-US" dirty="0"/>
              <a:t> monde </a:t>
            </a:r>
            <a:r>
              <a:rPr lang="en-US" dirty="0" err="1"/>
              <a:t>en</a:t>
            </a:r>
            <a:r>
              <a:rPr lang="en-US" dirty="0"/>
              <a:t> un </a:t>
            </a:r>
            <a:r>
              <a:rPr lang="en-US" dirty="0" err="1"/>
              <a:t>endroit</a:t>
            </a:r>
            <a:r>
              <a:rPr lang="en-US" dirty="0"/>
              <a:t> plus </a:t>
            </a:r>
            <a:r>
              <a:rPr lang="en-US" dirty="0" err="1"/>
              <a:t>connecté</a:t>
            </a:r>
            <a:r>
              <a:rPr lang="en-US" dirty="0"/>
              <a:t> et intelligent.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fr-FR" dirty="0"/>
              <a:t>exactement ! En gros, cette application est utilisée dans l'élevage pour </a:t>
            </a:r>
            <a:r>
              <a:rPr lang="fr-FR" b="1" dirty="0"/>
              <a:t>suivre et gérer les vaches</a:t>
            </a:r>
            <a:r>
              <a:rPr lang="fr-FR" dirty="0"/>
              <a:t> de manière plus efficace. Les capteurs dans les oreilles des vaches collectent des données comme leur santé, leur activité, et leurs déplacements. Ces informations sont ensuite envoyées aux agriculteurs via une application ou un système connecté, ce qui leur permet de mieux surveiller les animaux, d'optimiser leur alimentation, de détecter rapidement des problèmes de santé et, au final, d'améliorer la production de viande ou de lait pour la </a:t>
            </a:r>
            <a:r>
              <a:rPr lang="fr-FR" dirty="0" err="1"/>
              <a:t>consomation</a:t>
            </a:r>
            <a:r>
              <a:rPr lang="fr-FR" dirty="0"/>
              <a:t> humaine. C'est une manière de rendre l'élevage plus </a:t>
            </a:r>
            <a:r>
              <a:rPr lang="fr-FR" b="1" dirty="0"/>
              <a:t>intelligent</a:t>
            </a:r>
            <a:r>
              <a:rPr lang="fr-FR" dirty="0"/>
              <a:t> et </a:t>
            </a:r>
            <a:r>
              <a:rPr lang="fr-FR" b="1" dirty="0"/>
              <a:t>précis</a:t>
            </a:r>
            <a:r>
              <a:rPr lang="fr-FR" dirty="0"/>
              <a:t> grâce à la technologie.</a:t>
            </a:r>
          </a:p>
          <a:p>
            <a:endParaRPr lang="fr-FR" dirty="0"/>
          </a:p>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err="1"/>
              <a:t>L'Internet</a:t>
            </a:r>
            <a:r>
              <a:rPr lang="en-US" dirty="0"/>
              <a:t> des </a:t>
            </a:r>
            <a:r>
              <a:rPr lang="en-US" dirty="0" err="1"/>
              <a:t>Objets</a:t>
            </a:r>
            <a:r>
              <a:rPr lang="en-US" dirty="0"/>
              <a:t> (IoT) fait face à </a:t>
            </a:r>
            <a:r>
              <a:rPr lang="en-US" dirty="0" err="1"/>
              <a:t>plusieurs</a:t>
            </a:r>
            <a:r>
              <a:rPr lang="en-US" dirty="0"/>
              <a:t> </a:t>
            </a:r>
            <a:r>
              <a:rPr lang="en-US" dirty="0" err="1"/>
              <a:t>défis</a:t>
            </a:r>
            <a:r>
              <a:rPr lang="en-US" dirty="0"/>
              <a:t> et obstacles qui </a:t>
            </a:r>
            <a:r>
              <a:rPr lang="en-US" dirty="0" err="1"/>
              <a:t>ralentissent</a:t>
            </a:r>
            <a:r>
              <a:rPr lang="en-US" dirty="0"/>
              <a:t> son adoption et son </a:t>
            </a:r>
            <a:r>
              <a:rPr lang="en-US" dirty="0" err="1"/>
              <a:t>déploiement</a:t>
            </a:r>
            <a:r>
              <a:rPr lang="en-US" dirty="0"/>
              <a:t> à </a:t>
            </a:r>
            <a:r>
              <a:rPr lang="en-US" dirty="0" err="1"/>
              <a:t>grande</a:t>
            </a:r>
            <a:r>
              <a:rPr lang="en-US" dirty="0"/>
              <a:t> </a:t>
            </a:r>
            <a:r>
              <a:rPr lang="en-US" dirty="0" err="1"/>
              <a:t>échelle</a:t>
            </a:r>
            <a:r>
              <a:rPr lang="en-US" dirty="0"/>
              <a:t>. Deux des </a:t>
            </a:r>
            <a:r>
              <a:rPr lang="en-US" dirty="0" err="1"/>
              <a:t>principaux</a:t>
            </a:r>
            <a:r>
              <a:rPr lang="en-US" dirty="0"/>
              <a:t> </a:t>
            </a:r>
            <a:r>
              <a:rPr lang="en-US" dirty="0" err="1"/>
              <a:t>problèmes</a:t>
            </a:r>
            <a:r>
              <a:rPr lang="en-US" dirty="0"/>
              <a:t> </a:t>
            </a:r>
            <a:r>
              <a:rPr lang="en-US" dirty="0" err="1"/>
              <a:t>sont</a:t>
            </a:r>
            <a:r>
              <a:rPr lang="en-US" dirty="0"/>
              <a:t> les </a:t>
            </a:r>
            <a:r>
              <a:rPr lang="en-US" dirty="0" err="1"/>
              <a:t>normes</a:t>
            </a:r>
            <a:r>
              <a:rPr lang="en-US" dirty="0"/>
              <a:t> et </a:t>
            </a:r>
            <a:r>
              <a:rPr lang="en-US" dirty="0" err="1"/>
              <a:t>protocoles</a:t>
            </a:r>
            <a:r>
              <a:rPr lang="en-US" dirty="0"/>
              <a:t> et </a:t>
            </a:r>
            <a:r>
              <a:rPr lang="en-US" dirty="0" err="1"/>
              <a:t>l'alimentation</a:t>
            </a:r>
            <a:r>
              <a:rPr lang="en-US" dirty="0"/>
              <a:t> des </a:t>
            </a:r>
            <a:r>
              <a:rPr lang="en-US" dirty="0" err="1"/>
              <a:t>capteurs</a:t>
            </a:r>
            <a:r>
              <a:rPr lang="en-US" dirty="0"/>
              <a:t>.</a:t>
            </a:r>
          </a:p>
          <a:p>
            <a:endParaRPr lang="en-US" dirty="0"/>
          </a:p>
          <a:p>
            <a:r>
              <a:rPr lang="en-US" dirty="0" err="1"/>
              <a:t>Normes</a:t>
            </a:r>
            <a:r>
              <a:rPr lang="en-US" dirty="0"/>
              <a:t> et </a:t>
            </a:r>
            <a:r>
              <a:rPr lang="en-US" dirty="0" err="1"/>
              <a:t>protocoles</a:t>
            </a:r>
            <a:r>
              <a:rPr lang="en-US" dirty="0"/>
              <a:t> :</a:t>
            </a:r>
          </a:p>
          <a:p>
            <a:r>
              <a:rPr lang="en-US" dirty="0"/>
              <a:t>Le gros </a:t>
            </a:r>
            <a:r>
              <a:rPr lang="en-US" dirty="0" err="1"/>
              <a:t>problème</a:t>
            </a:r>
            <a:r>
              <a:rPr lang="en-US" dirty="0"/>
              <a:t> </a:t>
            </a:r>
            <a:r>
              <a:rPr lang="en-US" dirty="0" err="1"/>
              <a:t>ici</a:t>
            </a:r>
            <a:r>
              <a:rPr lang="en-US" dirty="0"/>
              <a:t>, </a:t>
            </a:r>
            <a:r>
              <a:rPr lang="en-US" dirty="0" err="1"/>
              <a:t>c’est</a:t>
            </a:r>
            <a:r>
              <a:rPr lang="en-US" dirty="0"/>
              <a:t> </a:t>
            </a:r>
            <a:r>
              <a:rPr lang="en-US" dirty="0" err="1"/>
              <a:t>qu’il</a:t>
            </a:r>
            <a:r>
              <a:rPr lang="en-US" dirty="0"/>
              <a:t> </a:t>
            </a:r>
            <a:r>
              <a:rPr lang="en-US" dirty="0" err="1"/>
              <a:t>n’y</a:t>
            </a:r>
            <a:r>
              <a:rPr lang="en-US" dirty="0"/>
              <a:t> a pas de </a:t>
            </a:r>
            <a:r>
              <a:rPr lang="en-US" dirty="0" err="1"/>
              <a:t>norme</a:t>
            </a:r>
            <a:r>
              <a:rPr lang="en-US" dirty="0"/>
              <a:t> unique pour </a:t>
            </a:r>
            <a:r>
              <a:rPr lang="en-US" dirty="0" err="1"/>
              <a:t>tous</a:t>
            </a:r>
            <a:r>
              <a:rPr lang="en-US" dirty="0"/>
              <a:t> les </a:t>
            </a:r>
            <a:r>
              <a:rPr lang="en-US" dirty="0" err="1"/>
              <a:t>appareils</a:t>
            </a:r>
            <a:r>
              <a:rPr lang="en-US" dirty="0"/>
              <a:t> </a:t>
            </a:r>
            <a:r>
              <a:rPr lang="en-US" dirty="0" err="1"/>
              <a:t>connectés</a:t>
            </a:r>
            <a:r>
              <a:rPr lang="en-US" dirty="0"/>
              <a:t>. </a:t>
            </a:r>
            <a:r>
              <a:rPr lang="en-US" dirty="0" err="1"/>
              <a:t>Chaque</a:t>
            </a:r>
            <a:r>
              <a:rPr lang="en-US" dirty="0"/>
              <a:t> fabricant </a:t>
            </a:r>
            <a:r>
              <a:rPr lang="en-US" dirty="0" err="1"/>
              <a:t>utilise</a:t>
            </a:r>
            <a:r>
              <a:rPr lang="en-US" dirty="0"/>
              <a:t> son propre </a:t>
            </a:r>
            <a:r>
              <a:rPr lang="en-US" dirty="0" err="1"/>
              <a:t>protocole</a:t>
            </a:r>
            <a:r>
              <a:rPr lang="en-US" dirty="0"/>
              <a:t>, </a:t>
            </a:r>
            <a:r>
              <a:rPr lang="en-US" dirty="0" err="1"/>
              <a:t>ce</a:t>
            </a:r>
            <a:r>
              <a:rPr lang="en-US" dirty="0"/>
              <a:t> qui fait </a:t>
            </a:r>
            <a:r>
              <a:rPr lang="en-US" dirty="0" err="1"/>
              <a:t>qu’un</a:t>
            </a:r>
            <a:r>
              <a:rPr lang="en-US" dirty="0"/>
              <a:t> </a:t>
            </a:r>
            <a:r>
              <a:rPr lang="en-US" dirty="0" err="1"/>
              <a:t>appareil</a:t>
            </a:r>
            <a:r>
              <a:rPr lang="en-US" dirty="0"/>
              <a:t> </a:t>
            </a:r>
            <a:r>
              <a:rPr lang="en-US" dirty="0" err="1"/>
              <a:t>d’une</a:t>
            </a:r>
            <a:r>
              <a:rPr lang="en-US" dirty="0"/>
              <a:t> marque </a:t>
            </a:r>
            <a:r>
              <a:rPr lang="en-US" dirty="0" err="1"/>
              <a:t>peut</a:t>
            </a:r>
            <a:r>
              <a:rPr lang="en-US" dirty="0"/>
              <a:t> </a:t>
            </a:r>
            <a:r>
              <a:rPr lang="en-US" dirty="0" err="1"/>
              <a:t>avoir</a:t>
            </a:r>
            <a:r>
              <a:rPr lang="en-US" dirty="0"/>
              <a:t> du mal à </a:t>
            </a:r>
            <a:r>
              <a:rPr lang="en-US" dirty="0" err="1"/>
              <a:t>communiquer</a:t>
            </a:r>
            <a:r>
              <a:rPr lang="en-US" dirty="0"/>
              <a:t> avec </a:t>
            </a:r>
            <a:r>
              <a:rPr lang="en-US" dirty="0" err="1"/>
              <a:t>celui</a:t>
            </a:r>
            <a:r>
              <a:rPr lang="en-US" dirty="0"/>
              <a:t> </a:t>
            </a:r>
            <a:r>
              <a:rPr lang="en-US" dirty="0" err="1"/>
              <a:t>d’une</a:t>
            </a:r>
            <a:r>
              <a:rPr lang="en-US" dirty="0"/>
              <a:t> </a:t>
            </a:r>
            <a:r>
              <a:rPr lang="en-US" dirty="0" err="1"/>
              <a:t>autre</a:t>
            </a:r>
            <a:r>
              <a:rPr lang="en-US" dirty="0"/>
              <a:t> marque. Du coup, </a:t>
            </a:r>
            <a:r>
              <a:rPr lang="en-US" dirty="0" err="1"/>
              <a:t>ça</a:t>
            </a:r>
            <a:r>
              <a:rPr lang="en-US" dirty="0"/>
              <a:t> </a:t>
            </a:r>
            <a:r>
              <a:rPr lang="en-US" dirty="0" err="1"/>
              <a:t>complique</a:t>
            </a:r>
            <a:r>
              <a:rPr lang="en-US" dirty="0"/>
              <a:t> </a:t>
            </a:r>
            <a:r>
              <a:rPr lang="en-US" dirty="0" err="1"/>
              <a:t>l'intégration</a:t>
            </a:r>
            <a:r>
              <a:rPr lang="en-US" dirty="0"/>
              <a:t> des </a:t>
            </a:r>
            <a:r>
              <a:rPr lang="en-US" dirty="0" err="1"/>
              <a:t>objets</a:t>
            </a:r>
            <a:r>
              <a:rPr lang="en-US" dirty="0"/>
              <a:t> entre </a:t>
            </a:r>
            <a:r>
              <a:rPr lang="en-US" dirty="0" err="1"/>
              <a:t>eux</a:t>
            </a:r>
            <a:r>
              <a:rPr lang="en-US" dirty="0"/>
              <a:t> et </a:t>
            </a:r>
            <a:r>
              <a:rPr lang="en-US" dirty="0" err="1"/>
              <a:t>ça</a:t>
            </a:r>
            <a:r>
              <a:rPr lang="en-US" dirty="0"/>
              <a:t> </a:t>
            </a:r>
            <a:r>
              <a:rPr lang="en-US" dirty="0" err="1"/>
              <a:t>crée</a:t>
            </a:r>
            <a:r>
              <a:rPr lang="en-US" dirty="0"/>
              <a:t> des </a:t>
            </a:r>
            <a:r>
              <a:rPr lang="en-US" dirty="0" err="1"/>
              <a:t>galères</a:t>
            </a:r>
            <a:r>
              <a:rPr lang="en-US" dirty="0"/>
              <a:t> </a:t>
            </a:r>
            <a:r>
              <a:rPr lang="en-US" dirty="0" err="1"/>
              <a:t>d’incompatibilité</a:t>
            </a:r>
            <a:r>
              <a:rPr lang="en-US" dirty="0"/>
              <a:t>. </a:t>
            </a:r>
            <a:r>
              <a:rPr lang="fr-FR" dirty="0"/>
              <a:t>Pour que l'IoT marche vraiment, il faudrait que tous ces appareils puissent se connecter facilement, peu importe la marque.</a:t>
            </a:r>
            <a:endParaRPr lang="en-US" dirty="0"/>
          </a:p>
          <a:p>
            <a:endParaRPr lang="en-US" dirty="0"/>
          </a:p>
          <a:p>
            <a:r>
              <a:rPr lang="en-US" dirty="0"/>
              <a:t>Alimentation des </a:t>
            </a:r>
            <a:r>
              <a:rPr lang="en-US" dirty="0" err="1"/>
              <a:t>capteurs</a:t>
            </a:r>
            <a:r>
              <a:rPr lang="en-US" dirty="0"/>
              <a:t> :</a:t>
            </a:r>
          </a:p>
          <a:p>
            <a:r>
              <a:rPr lang="fr-FR" dirty="0"/>
              <a:t>Les capteurs IoT fonctionnent souvent avec des batteries, et là, ça devient galère. Ils doivent être assez puissants pour capter et envoyer des données, mais ça consomme beaucoup d'énergie. Du coup, il faut les recharger ou les changer souvent, ce qui n'est pas pratique, surtout quand ils sont difficiles d’accès. Si l’énergie n'est pas bien gérée, ça peut ralentir tout le système et rajouter des coûts.</a:t>
            </a:r>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En conclusion, bien que </a:t>
            </a:r>
            <a:r>
              <a:rPr lang="en-US" dirty="0" err="1"/>
              <a:t>l'IoT</a:t>
            </a:r>
            <a:r>
              <a:rPr lang="en-US" dirty="0"/>
              <a:t> </a:t>
            </a:r>
            <a:r>
              <a:rPr lang="en-US" dirty="0" err="1"/>
              <a:t>represente</a:t>
            </a:r>
            <a:r>
              <a:rPr lang="en-US" dirty="0"/>
              <a:t> l</a:t>
            </a:r>
            <a:r>
              <a:rPr lang="fr-CH" dirty="0"/>
              <a:t>’</a:t>
            </a:r>
            <a:r>
              <a:rPr lang="fr-CH" dirty="0" err="1"/>
              <a:t>evolution</a:t>
            </a:r>
            <a:r>
              <a:rPr lang="fr-CH" dirty="0"/>
              <a:t> d’internet. C’est une </a:t>
            </a:r>
            <a:r>
              <a:rPr lang="fr-CH" dirty="0" err="1"/>
              <a:t>revolution</a:t>
            </a:r>
            <a:r>
              <a:rPr lang="fr-CH" dirty="0"/>
              <a:t> qui nous permet de connecter le monde entier en le rendant plus intelligent. A nous de voir comment l’exploiter et l’adopter</a:t>
            </a:r>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a:off x="-1544884" y="4832052"/>
            <a:ext cx="8540036" cy="5454948"/>
          </a:xfrm>
          <a:custGeom>
            <a:avLst/>
            <a:gdLst/>
            <a:ahLst/>
            <a:cxnLst/>
            <a:rect l="l" t="t" r="r" b="b"/>
            <a:pathLst>
              <a:path w="8540036" h="5454948">
                <a:moveTo>
                  <a:pt x="0" y="0"/>
                </a:moveTo>
                <a:lnTo>
                  <a:pt x="8540036" y="0"/>
                </a:lnTo>
                <a:lnTo>
                  <a:pt x="8540036" y="5454948"/>
                </a:lnTo>
                <a:lnTo>
                  <a:pt x="0" y="5454948"/>
                </a:lnTo>
                <a:lnTo>
                  <a:pt x="0" y="0"/>
                </a:lnTo>
                <a:close/>
              </a:path>
            </a:pathLst>
          </a:custGeom>
          <a:blipFill>
            <a:blip r:embed="rId2"/>
            <a:stretch>
              <a:fillRect/>
            </a:stretch>
          </a:blipFill>
        </p:spPr>
        <p:txBody>
          <a:bodyPr/>
          <a:lstStyle/>
          <a:p>
            <a:endParaRPr lang="fr-CH"/>
          </a:p>
        </p:txBody>
      </p:sp>
      <p:grpSp>
        <p:nvGrpSpPr>
          <p:cNvPr id="3" name="Group 3"/>
          <p:cNvGrpSpPr/>
          <p:nvPr/>
        </p:nvGrpSpPr>
        <p:grpSpPr>
          <a:xfrm>
            <a:off x="3159038" y="2844334"/>
            <a:ext cx="14897498" cy="2944928"/>
            <a:chOff x="0" y="0"/>
            <a:chExt cx="19863331" cy="3926571"/>
          </a:xfrm>
        </p:grpSpPr>
        <p:sp>
          <p:nvSpPr>
            <p:cNvPr id="4" name="TextBox 4"/>
            <p:cNvSpPr txBox="1"/>
            <p:nvPr/>
          </p:nvSpPr>
          <p:spPr>
            <a:xfrm>
              <a:off x="0" y="0"/>
              <a:ext cx="19863331" cy="3926571"/>
            </a:xfrm>
            <a:prstGeom prst="rect">
              <a:avLst/>
            </a:prstGeom>
          </p:spPr>
          <p:txBody>
            <a:bodyPr lIns="0" tIns="0" rIns="0" bIns="0" rtlCol="0" anchor="t">
              <a:spAutoFit/>
            </a:bodyPr>
            <a:lstStyle/>
            <a:p>
              <a:pPr algn="l">
                <a:lnSpc>
                  <a:spcPts val="11652"/>
                </a:lnSpc>
              </a:pPr>
              <a:r>
                <a:rPr lang="en-US" sz="9710" b="1" dirty="0" err="1">
                  <a:solidFill>
                    <a:srgbClr val="414042"/>
                  </a:solidFill>
                  <a:latin typeface="HK Grotesk Bold"/>
                  <a:ea typeface="HK Grotesk Bold"/>
                  <a:cs typeface="HK Grotesk Bold"/>
                  <a:sym typeface="HK Grotesk Bold"/>
                </a:rPr>
                <a:t>L’internet</a:t>
              </a:r>
              <a:r>
                <a:rPr lang="en-US" sz="9710" b="1" dirty="0">
                  <a:solidFill>
                    <a:srgbClr val="414042"/>
                  </a:solidFill>
                  <a:latin typeface="HK Grotesk Bold"/>
                  <a:ea typeface="HK Grotesk Bold"/>
                  <a:cs typeface="HK Grotesk Bold"/>
                  <a:sym typeface="HK Grotesk Bold"/>
                </a:rPr>
                <a:t> des </a:t>
              </a:r>
              <a:r>
                <a:rPr lang="en-US" sz="9710" b="1" dirty="0" err="1">
                  <a:solidFill>
                    <a:srgbClr val="414042"/>
                  </a:solidFill>
                  <a:latin typeface="HK Grotesk Bold"/>
                  <a:ea typeface="HK Grotesk Bold"/>
                  <a:cs typeface="HK Grotesk Bold"/>
                  <a:sym typeface="HK Grotesk Bold"/>
                </a:rPr>
                <a:t>objets</a:t>
              </a:r>
              <a:r>
                <a:rPr lang="en-US" sz="9710" b="1" dirty="0">
                  <a:solidFill>
                    <a:srgbClr val="414042"/>
                  </a:solidFill>
                  <a:latin typeface="HK Grotesk Bold"/>
                  <a:ea typeface="HK Grotesk Bold"/>
                  <a:cs typeface="HK Grotesk Bold"/>
                  <a:sym typeface="HK Grotesk Bold"/>
                </a:rPr>
                <a:t>(IoT)</a:t>
              </a:r>
            </a:p>
            <a:p>
              <a:pPr algn="l">
                <a:lnSpc>
                  <a:spcPts val="11652"/>
                </a:lnSpc>
              </a:pPr>
              <a:endParaRPr lang="en-US" sz="9710" b="1" dirty="0">
                <a:solidFill>
                  <a:srgbClr val="414042"/>
                </a:solidFill>
                <a:latin typeface="HK Grotesk Bold"/>
                <a:ea typeface="HK Grotesk Bold"/>
                <a:cs typeface="HK Grotesk Bold"/>
                <a:sym typeface="HK Grotesk Bold"/>
              </a:endParaRPr>
            </a:p>
          </p:txBody>
        </p:sp>
        <p:sp>
          <p:nvSpPr>
            <p:cNvPr id="5" name="TextBox 5"/>
            <p:cNvSpPr txBox="1"/>
            <p:nvPr/>
          </p:nvSpPr>
          <p:spPr>
            <a:xfrm>
              <a:off x="214240" y="2255057"/>
              <a:ext cx="18133459" cy="656716"/>
            </a:xfrm>
            <a:prstGeom prst="rect">
              <a:avLst/>
            </a:prstGeom>
          </p:spPr>
          <p:txBody>
            <a:bodyPr lIns="0" tIns="0" rIns="0" bIns="0" rtlCol="0" anchor="t">
              <a:spAutoFit/>
            </a:bodyPr>
            <a:lstStyle/>
            <a:p>
              <a:pPr algn="ctr">
                <a:lnSpc>
                  <a:spcPts val="4184"/>
                </a:lnSpc>
              </a:pPr>
              <a:r>
                <a:rPr lang="en-US" sz="2988">
                  <a:solidFill>
                    <a:srgbClr val="414042"/>
                  </a:solidFill>
                  <a:latin typeface="Montaser Arabic"/>
                  <a:ea typeface="Montaser Arabic"/>
                  <a:cs typeface="Montaser Arabic"/>
                  <a:sym typeface="Montaser Arabic"/>
                </a:rPr>
                <a:t>Comment l’évolution actuelle d’Internet transforme-t-elle le monde ? </a:t>
              </a:r>
            </a:p>
          </p:txBody>
        </p:sp>
      </p:grpSp>
    </p:spTree>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sp>
        <p:nvSpPr>
          <p:cNvPr id="2" name="Freeform 2"/>
          <p:cNvSpPr/>
          <p:nvPr/>
        </p:nvSpPr>
        <p:spPr>
          <a:xfrm>
            <a:off x="768257" y="3891313"/>
            <a:ext cx="7376894" cy="5178579"/>
          </a:xfrm>
          <a:custGeom>
            <a:avLst/>
            <a:gdLst/>
            <a:ahLst/>
            <a:cxnLst/>
            <a:rect l="l" t="t" r="r" b="b"/>
            <a:pathLst>
              <a:path w="7376894" h="5178579">
                <a:moveTo>
                  <a:pt x="0" y="0"/>
                </a:moveTo>
                <a:lnTo>
                  <a:pt x="7376894" y="0"/>
                </a:lnTo>
                <a:lnTo>
                  <a:pt x="7376894" y="5178580"/>
                </a:lnTo>
                <a:lnTo>
                  <a:pt x="0" y="51785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fr-CH"/>
          </a:p>
        </p:txBody>
      </p:sp>
      <p:sp>
        <p:nvSpPr>
          <p:cNvPr id="3" name="TextBox 3"/>
          <p:cNvSpPr txBox="1"/>
          <p:nvPr/>
        </p:nvSpPr>
        <p:spPr>
          <a:xfrm>
            <a:off x="485646" y="950087"/>
            <a:ext cx="11524896" cy="2123357"/>
          </a:xfrm>
          <a:prstGeom prst="rect">
            <a:avLst/>
          </a:prstGeom>
        </p:spPr>
        <p:txBody>
          <a:bodyPr lIns="0" tIns="0" rIns="0" bIns="0" rtlCol="0" anchor="t">
            <a:spAutoFit/>
          </a:bodyPr>
          <a:lstStyle/>
          <a:p>
            <a:pPr algn="l">
              <a:lnSpc>
                <a:spcPts val="17498"/>
              </a:lnSpc>
            </a:pPr>
            <a:r>
              <a:rPr lang="en-US" sz="12498" b="1">
                <a:solidFill>
                  <a:srgbClr val="414042"/>
                </a:solidFill>
                <a:latin typeface="HK Grotesk Semi-Bold"/>
                <a:ea typeface="HK Grotesk Semi-Bold"/>
                <a:cs typeface="HK Grotesk Semi-Bold"/>
                <a:sym typeface="HK Grotesk Semi-Bold"/>
              </a:rPr>
              <a:t>Vue d'ensemble</a:t>
            </a:r>
          </a:p>
        </p:txBody>
      </p:sp>
      <p:grpSp>
        <p:nvGrpSpPr>
          <p:cNvPr id="4" name="Group 4"/>
          <p:cNvGrpSpPr/>
          <p:nvPr/>
        </p:nvGrpSpPr>
        <p:grpSpPr>
          <a:xfrm>
            <a:off x="9534839" y="4297369"/>
            <a:ext cx="7471172" cy="4112392"/>
            <a:chOff x="0" y="0"/>
            <a:chExt cx="9961562" cy="5483190"/>
          </a:xfrm>
        </p:grpSpPr>
        <p:sp>
          <p:nvSpPr>
            <p:cNvPr id="5" name="TextBox 5"/>
            <p:cNvSpPr txBox="1"/>
            <p:nvPr/>
          </p:nvSpPr>
          <p:spPr>
            <a:xfrm>
              <a:off x="0" y="-95250"/>
              <a:ext cx="7057390" cy="1151043"/>
            </a:xfrm>
            <a:prstGeom prst="rect">
              <a:avLst/>
            </a:prstGeom>
          </p:spPr>
          <p:txBody>
            <a:bodyPr lIns="0" tIns="0" rIns="0" bIns="0" rtlCol="0" anchor="t">
              <a:spAutoFit/>
            </a:bodyPr>
            <a:lstStyle/>
            <a:p>
              <a:pPr marL="1122679" lvl="1" indent="-561340" algn="ctr">
                <a:lnSpc>
                  <a:spcPts val="7279"/>
                </a:lnSpc>
                <a:buFont typeface="Arial"/>
                <a:buChar char="•"/>
              </a:pPr>
              <a:r>
                <a:rPr lang="en-US" sz="5199" b="1">
                  <a:solidFill>
                    <a:srgbClr val="414042"/>
                  </a:solidFill>
                  <a:latin typeface="Open Sans Bold"/>
                  <a:ea typeface="Open Sans Bold"/>
                  <a:cs typeface="Open Sans Bold"/>
                  <a:sym typeface="Open Sans Bold"/>
                </a:rPr>
                <a:t>Introduction</a:t>
              </a:r>
            </a:p>
          </p:txBody>
        </p:sp>
        <p:sp>
          <p:nvSpPr>
            <p:cNvPr id="6" name="TextBox 6"/>
            <p:cNvSpPr txBox="1"/>
            <p:nvPr/>
          </p:nvSpPr>
          <p:spPr>
            <a:xfrm>
              <a:off x="0" y="959071"/>
              <a:ext cx="7555706" cy="1151043"/>
            </a:xfrm>
            <a:prstGeom prst="rect">
              <a:avLst/>
            </a:prstGeom>
          </p:spPr>
          <p:txBody>
            <a:bodyPr lIns="0" tIns="0" rIns="0" bIns="0" rtlCol="0" anchor="t">
              <a:spAutoFit/>
            </a:bodyPr>
            <a:lstStyle/>
            <a:p>
              <a:pPr marL="1122679" lvl="1" indent="-561340" algn="ctr">
                <a:lnSpc>
                  <a:spcPts val="7279"/>
                </a:lnSpc>
                <a:buFont typeface="Arial"/>
                <a:buChar char="•"/>
              </a:pPr>
              <a:r>
                <a:rPr lang="en-US" sz="5199" b="1">
                  <a:solidFill>
                    <a:srgbClr val="414042"/>
                  </a:solidFill>
                  <a:latin typeface="Open Sans Bold"/>
                  <a:ea typeface="Open Sans Bold"/>
                  <a:cs typeface="Open Sans Bold"/>
                  <a:sym typeface="Open Sans Bold"/>
                </a:rPr>
                <a:t>Méthodologie</a:t>
              </a:r>
            </a:p>
          </p:txBody>
        </p:sp>
        <p:sp>
          <p:nvSpPr>
            <p:cNvPr id="7" name="TextBox 7"/>
            <p:cNvSpPr txBox="1"/>
            <p:nvPr/>
          </p:nvSpPr>
          <p:spPr>
            <a:xfrm>
              <a:off x="0" y="2014865"/>
              <a:ext cx="9961562" cy="1151043"/>
            </a:xfrm>
            <a:prstGeom prst="rect">
              <a:avLst/>
            </a:prstGeom>
          </p:spPr>
          <p:txBody>
            <a:bodyPr lIns="0" tIns="0" rIns="0" bIns="0" rtlCol="0" anchor="t">
              <a:spAutoFit/>
            </a:bodyPr>
            <a:lstStyle/>
            <a:p>
              <a:pPr marL="1122679" lvl="1" indent="-561340" algn="ctr">
                <a:lnSpc>
                  <a:spcPts val="7279"/>
                </a:lnSpc>
                <a:buFont typeface="Arial"/>
                <a:buChar char="•"/>
              </a:pPr>
              <a:r>
                <a:rPr lang="en-US" sz="5199" b="1">
                  <a:solidFill>
                    <a:srgbClr val="414042"/>
                  </a:solidFill>
                  <a:latin typeface="Open Sans Bold"/>
                  <a:ea typeface="Open Sans Bold"/>
                  <a:cs typeface="Open Sans Bold"/>
                  <a:sym typeface="Open Sans Bold"/>
                </a:rPr>
                <a:t>Importance de l’IoT</a:t>
              </a:r>
            </a:p>
          </p:txBody>
        </p:sp>
        <p:sp>
          <p:nvSpPr>
            <p:cNvPr id="8" name="TextBox 8"/>
            <p:cNvSpPr txBox="1"/>
            <p:nvPr/>
          </p:nvSpPr>
          <p:spPr>
            <a:xfrm>
              <a:off x="0" y="3141756"/>
              <a:ext cx="9209246" cy="1151043"/>
            </a:xfrm>
            <a:prstGeom prst="rect">
              <a:avLst/>
            </a:prstGeom>
          </p:spPr>
          <p:txBody>
            <a:bodyPr lIns="0" tIns="0" rIns="0" bIns="0" rtlCol="0" anchor="t">
              <a:spAutoFit/>
            </a:bodyPr>
            <a:lstStyle/>
            <a:p>
              <a:pPr marL="1122679" lvl="1" indent="-561340" algn="ctr">
                <a:lnSpc>
                  <a:spcPts val="7279"/>
                </a:lnSpc>
                <a:buFont typeface="Arial"/>
                <a:buChar char="•"/>
              </a:pPr>
              <a:r>
                <a:rPr lang="en-US" sz="5199" b="1">
                  <a:solidFill>
                    <a:srgbClr val="414042"/>
                  </a:solidFill>
                  <a:latin typeface="Open Sans Bold"/>
                  <a:ea typeface="Open Sans Bold"/>
                  <a:cs typeface="Open Sans Bold"/>
                  <a:sym typeface="Open Sans Bold"/>
                </a:rPr>
                <a:t>Défis et obstacles</a:t>
              </a:r>
            </a:p>
          </p:txBody>
        </p:sp>
        <p:sp>
          <p:nvSpPr>
            <p:cNvPr id="9" name="TextBox 9"/>
            <p:cNvSpPr txBox="1"/>
            <p:nvPr/>
          </p:nvSpPr>
          <p:spPr>
            <a:xfrm>
              <a:off x="0" y="4332146"/>
              <a:ext cx="6311900" cy="1151043"/>
            </a:xfrm>
            <a:prstGeom prst="rect">
              <a:avLst/>
            </a:prstGeom>
          </p:spPr>
          <p:txBody>
            <a:bodyPr lIns="0" tIns="0" rIns="0" bIns="0" rtlCol="0" anchor="t">
              <a:spAutoFit/>
            </a:bodyPr>
            <a:lstStyle/>
            <a:p>
              <a:pPr marL="1122679" lvl="1" indent="-561340" algn="ctr">
                <a:lnSpc>
                  <a:spcPts val="7279"/>
                </a:lnSpc>
                <a:buFont typeface="Arial"/>
                <a:buChar char="•"/>
              </a:pPr>
              <a:r>
                <a:rPr lang="en-US" sz="5199" b="1">
                  <a:solidFill>
                    <a:srgbClr val="414042"/>
                  </a:solidFill>
                  <a:latin typeface="Open Sans Bold"/>
                  <a:ea typeface="Open Sans Bold"/>
                  <a:cs typeface="Open Sans Bold"/>
                  <a:sym typeface="Open Sans Bold"/>
                </a:rPr>
                <a:t>Conclusion</a:t>
              </a: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65760" y="1690884"/>
            <a:ext cx="8778240" cy="8229600"/>
          </a:xfrm>
          <a:custGeom>
            <a:avLst/>
            <a:gdLst/>
            <a:ahLst/>
            <a:cxnLst/>
            <a:rect l="l" t="t" r="r" b="b"/>
            <a:pathLst>
              <a:path w="8778240" h="8229600">
                <a:moveTo>
                  <a:pt x="0" y="0"/>
                </a:moveTo>
                <a:lnTo>
                  <a:pt x="8778240" y="0"/>
                </a:lnTo>
                <a:lnTo>
                  <a:pt x="8778240" y="8229600"/>
                </a:lnTo>
                <a:lnTo>
                  <a:pt x="0" y="8229600"/>
                </a:lnTo>
                <a:lnTo>
                  <a:pt x="0" y="0"/>
                </a:lnTo>
                <a:close/>
              </a:path>
            </a:pathLst>
          </a:custGeom>
          <a:blipFill>
            <a:blip r:embed="rId3"/>
            <a:stretch>
              <a:fillRect/>
            </a:stretch>
          </a:blipFill>
        </p:spPr>
        <p:txBody>
          <a:bodyPr/>
          <a:lstStyle/>
          <a:p>
            <a:endParaRPr lang="fr-CH"/>
          </a:p>
        </p:txBody>
      </p:sp>
      <p:grpSp>
        <p:nvGrpSpPr>
          <p:cNvPr id="3" name="Group 3"/>
          <p:cNvGrpSpPr/>
          <p:nvPr/>
        </p:nvGrpSpPr>
        <p:grpSpPr>
          <a:xfrm>
            <a:off x="9637475" y="4548567"/>
            <a:ext cx="7384465" cy="4303082"/>
            <a:chOff x="0" y="0"/>
            <a:chExt cx="9845953" cy="5737442"/>
          </a:xfrm>
        </p:grpSpPr>
        <p:sp>
          <p:nvSpPr>
            <p:cNvPr id="4" name="TextBox 4"/>
            <p:cNvSpPr txBox="1"/>
            <p:nvPr/>
          </p:nvSpPr>
          <p:spPr>
            <a:xfrm>
              <a:off x="0" y="0"/>
              <a:ext cx="9845953" cy="2112064"/>
            </a:xfrm>
            <a:prstGeom prst="rect">
              <a:avLst/>
            </a:prstGeom>
          </p:spPr>
          <p:txBody>
            <a:bodyPr lIns="0" tIns="0" rIns="0" bIns="0" rtlCol="0" anchor="t">
              <a:spAutoFit/>
            </a:bodyPr>
            <a:lstStyle/>
            <a:p>
              <a:pPr algn="l">
                <a:lnSpc>
                  <a:spcPts val="12570"/>
                </a:lnSpc>
              </a:pPr>
              <a:r>
                <a:rPr lang="en-US" sz="10475" b="1">
                  <a:solidFill>
                    <a:srgbClr val="414042"/>
                  </a:solidFill>
                  <a:latin typeface="HK Grotesk Semi-Bold"/>
                  <a:ea typeface="HK Grotesk Semi-Bold"/>
                  <a:cs typeface="HK Grotesk Semi-Bold"/>
                  <a:sym typeface="HK Grotesk Semi-Bold"/>
                </a:rPr>
                <a:t>Introduction</a:t>
              </a:r>
            </a:p>
          </p:txBody>
        </p:sp>
        <p:sp>
          <p:nvSpPr>
            <p:cNvPr id="5" name="TextBox 5"/>
            <p:cNvSpPr txBox="1"/>
            <p:nvPr/>
          </p:nvSpPr>
          <p:spPr>
            <a:xfrm>
              <a:off x="0" y="4880740"/>
              <a:ext cx="7921838" cy="856702"/>
            </a:xfrm>
            <a:prstGeom prst="rect">
              <a:avLst/>
            </a:prstGeom>
          </p:spPr>
          <p:txBody>
            <a:bodyPr lIns="0" tIns="0" rIns="0" bIns="0" rtlCol="0" anchor="t">
              <a:spAutoFit/>
            </a:bodyPr>
            <a:lstStyle/>
            <a:p>
              <a:pPr algn="l">
                <a:lnSpc>
                  <a:spcPts val="5447"/>
                </a:lnSpc>
              </a:pPr>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1F1"/>
        </a:solidFill>
        <a:effectLst/>
      </p:bgPr>
    </p:bg>
    <p:spTree>
      <p:nvGrpSpPr>
        <p:cNvPr id="1" name=""/>
        <p:cNvGrpSpPr/>
        <p:nvPr/>
      </p:nvGrpSpPr>
      <p:grpSpPr>
        <a:xfrm>
          <a:off x="0" y="0"/>
          <a:ext cx="0" cy="0"/>
          <a:chOff x="0" y="0"/>
          <a:chExt cx="0" cy="0"/>
        </a:xfrm>
      </p:grpSpPr>
      <p:grpSp>
        <p:nvGrpSpPr>
          <p:cNvPr id="2" name="Group 2"/>
          <p:cNvGrpSpPr/>
          <p:nvPr/>
        </p:nvGrpSpPr>
        <p:grpSpPr>
          <a:xfrm>
            <a:off x="8001000" y="0"/>
            <a:ext cx="10287000" cy="10287000"/>
            <a:chOff x="0" y="0"/>
            <a:chExt cx="812800" cy="812800"/>
          </a:xfrm>
        </p:grpSpPr>
        <p:sp>
          <p:nvSpPr>
            <p:cNvPr id="3" name="Freeform 3"/>
            <p:cNvSpPr/>
            <p:nvPr/>
          </p:nvSpPr>
          <p:spPr>
            <a:xfrm>
              <a:off x="0" y="0"/>
              <a:ext cx="812800" cy="812800"/>
            </a:xfrm>
            <a:custGeom>
              <a:avLst/>
              <a:gdLst/>
              <a:ahLst/>
              <a:cxnLst/>
              <a:rect l="l" t="t" r="r" b="b"/>
              <a:pathLst>
                <a:path w="812800" h="812800">
                  <a:moveTo>
                    <a:pt x="17310" y="0"/>
                  </a:moveTo>
                  <a:lnTo>
                    <a:pt x="795490" y="0"/>
                  </a:lnTo>
                  <a:cubicBezTo>
                    <a:pt x="800081" y="0"/>
                    <a:pt x="804484" y="1824"/>
                    <a:pt x="807730" y="5070"/>
                  </a:cubicBezTo>
                  <a:cubicBezTo>
                    <a:pt x="810976" y="8316"/>
                    <a:pt x="812800" y="12719"/>
                    <a:pt x="812800" y="17310"/>
                  </a:cubicBezTo>
                  <a:lnTo>
                    <a:pt x="812800" y="795490"/>
                  </a:lnTo>
                  <a:cubicBezTo>
                    <a:pt x="812800" y="800081"/>
                    <a:pt x="810976" y="804484"/>
                    <a:pt x="807730" y="807730"/>
                  </a:cubicBezTo>
                  <a:cubicBezTo>
                    <a:pt x="804484" y="810976"/>
                    <a:pt x="800081" y="812800"/>
                    <a:pt x="795490" y="812800"/>
                  </a:cubicBezTo>
                  <a:lnTo>
                    <a:pt x="17310" y="812800"/>
                  </a:lnTo>
                  <a:cubicBezTo>
                    <a:pt x="12719" y="812800"/>
                    <a:pt x="8316" y="810976"/>
                    <a:pt x="5070" y="807730"/>
                  </a:cubicBezTo>
                  <a:cubicBezTo>
                    <a:pt x="1824" y="804484"/>
                    <a:pt x="0" y="800081"/>
                    <a:pt x="0" y="795490"/>
                  </a:cubicBezTo>
                  <a:lnTo>
                    <a:pt x="0" y="17310"/>
                  </a:lnTo>
                  <a:cubicBezTo>
                    <a:pt x="0" y="12719"/>
                    <a:pt x="1824" y="8316"/>
                    <a:pt x="5070" y="5070"/>
                  </a:cubicBezTo>
                  <a:cubicBezTo>
                    <a:pt x="8316" y="1824"/>
                    <a:pt x="12719" y="0"/>
                    <a:pt x="17310" y="0"/>
                  </a:cubicBezTo>
                  <a:close/>
                </a:path>
              </a:pathLst>
            </a:custGeom>
            <a:blipFill>
              <a:blip r:embed="rId3"/>
              <a:stretch>
                <a:fillRect l="-35287" r="-35287"/>
              </a:stretch>
            </a:blipFill>
          </p:spPr>
          <p:txBody>
            <a:bodyPr/>
            <a:lstStyle/>
            <a:p>
              <a:endParaRPr lang="fr-CH"/>
            </a:p>
          </p:txBody>
        </p:sp>
      </p:grpSp>
      <p:grpSp>
        <p:nvGrpSpPr>
          <p:cNvPr id="4" name="Group 4"/>
          <p:cNvGrpSpPr/>
          <p:nvPr/>
        </p:nvGrpSpPr>
        <p:grpSpPr>
          <a:xfrm>
            <a:off x="789337" y="3820223"/>
            <a:ext cx="5942143" cy="4716150"/>
            <a:chOff x="0" y="0"/>
            <a:chExt cx="7922858" cy="6288200"/>
          </a:xfrm>
        </p:grpSpPr>
        <p:sp>
          <p:nvSpPr>
            <p:cNvPr id="5" name="TextBox 5"/>
            <p:cNvSpPr txBox="1"/>
            <p:nvPr/>
          </p:nvSpPr>
          <p:spPr>
            <a:xfrm>
              <a:off x="0" y="5375670"/>
              <a:ext cx="7240718" cy="912530"/>
            </a:xfrm>
            <a:prstGeom prst="rect">
              <a:avLst/>
            </a:prstGeom>
          </p:spPr>
          <p:txBody>
            <a:bodyPr lIns="0" tIns="0" rIns="0" bIns="0" rtlCol="0" anchor="t">
              <a:spAutoFit/>
            </a:bodyPr>
            <a:lstStyle/>
            <a:p>
              <a:pPr algn="l">
                <a:lnSpc>
                  <a:spcPts val="5773"/>
                </a:lnSpc>
              </a:pPr>
              <a:endParaRPr/>
            </a:p>
          </p:txBody>
        </p:sp>
        <p:sp>
          <p:nvSpPr>
            <p:cNvPr id="6" name="TextBox 6"/>
            <p:cNvSpPr txBox="1"/>
            <p:nvPr/>
          </p:nvSpPr>
          <p:spPr>
            <a:xfrm>
              <a:off x="0" y="-85725"/>
              <a:ext cx="7922858" cy="1974211"/>
            </a:xfrm>
            <a:prstGeom prst="rect">
              <a:avLst/>
            </a:prstGeom>
          </p:spPr>
          <p:txBody>
            <a:bodyPr lIns="0" tIns="0" rIns="0" bIns="0" rtlCol="0" anchor="t">
              <a:spAutoFit/>
            </a:bodyPr>
            <a:lstStyle/>
            <a:p>
              <a:pPr algn="l">
                <a:lnSpc>
                  <a:spcPts val="12183"/>
                </a:lnSpc>
              </a:pPr>
              <a:r>
                <a:rPr lang="en-US" sz="9371" b="1">
                  <a:solidFill>
                    <a:srgbClr val="414042"/>
                  </a:solidFill>
                  <a:latin typeface="HK Grotesk Semi-Bold"/>
                  <a:ea typeface="HK Grotesk Semi-Bold"/>
                  <a:cs typeface="HK Grotesk Semi-Bold"/>
                  <a:sym typeface="HK Grotesk Semi-Bold"/>
                </a:rPr>
                <a:t>Méthologie</a:t>
              </a: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8993593" cy="10287000"/>
            <a:chOff x="0" y="0"/>
            <a:chExt cx="812800" cy="914400"/>
          </a:xfrm>
        </p:grpSpPr>
        <p:sp>
          <p:nvSpPr>
            <p:cNvPr id="3" name="Freeform 3"/>
            <p:cNvSpPr/>
            <p:nvPr/>
          </p:nvSpPr>
          <p:spPr>
            <a:xfrm>
              <a:off x="0" y="0"/>
              <a:ext cx="812800" cy="914400"/>
            </a:xfrm>
            <a:custGeom>
              <a:avLst/>
              <a:gdLst/>
              <a:ahLst/>
              <a:cxnLst/>
              <a:rect l="l" t="t" r="r" b="b"/>
              <a:pathLst>
                <a:path w="812800" h="914400">
                  <a:moveTo>
                    <a:pt x="0" y="0"/>
                  </a:moveTo>
                  <a:lnTo>
                    <a:pt x="812800" y="0"/>
                  </a:lnTo>
                  <a:lnTo>
                    <a:pt x="812800" y="914400"/>
                  </a:lnTo>
                  <a:lnTo>
                    <a:pt x="0" y="914400"/>
                  </a:lnTo>
                  <a:close/>
                </a:path>
              </a:pathLst>
            </a:custGeom>
            <a:blipFill>
              <a:blip r:embed="rId3"/>
              <a:stretch>
                <a:fillRect l="-56417" r="-12438"/>
              </a:stretch>
            </a:blipFill>
          </p:spPr>
          <p:txBody>
            <a:bodyPr/>
            <a:lstStyle/>
            <a:p>
              <a:endParaRPr lang="fr-CH"/>
            </a:p>
          </p:txBody>
        </p:sp>
      </p:grpSp>
      <p:sp>
        <p:nvSpPr>
          <p:cNvPr id="4" name="TextBox 4"/>
          <p:cNvSpPr txBox="1"/>
          <p:nvPr/>
        </p:nvSpPr>
        <p:spPr>
          <a:xfrm>
            <a:off x="9170437" y="3390900"/>
            <a:ext cx="8779323" cy="1180836"/>
          </a:xfrm>
          <a:prstGeom prst="rect">
            <a:avLst/>
          </a:prstGeom>
        </p:spPr>
        <p:txBody>
          <a:bodyPr wrap="square" lIns="0" tIns="0" rIns="0" bIns="0" rtlCol="0" anchor="t">
            <a:spAutoFit/>
          </a:bodyPr>
          <a:lstStyle/>
          <a:p>
            <a:pPr algn="l">
              <a:lnSpc>
                <a:spcPts val="9439"/>
              </a:lnSpc>
            </a:pPr>
            <a:r>
              <a:rPr lang="en-US" sz="7200" b="1" dirty="0">
                <a:solidFill>
                  <a:srgbClr val="414042"/>
                </a:solidFill>
                <a:latin typeface="HK Grotesk Bold"/>
                <a:ea typeface="HK Grotesk Bold"/>
                <a:cs typeface="HK Grotesk Bold"/>
                <a:sym typeface="HK Grotesk Bold"/>
              </a:rPr>
              <a:t>Application de </a:t>
            </a:r>
            <a:r>
              <a:rPr lang="en-US" sz="7200" b="1" dirty="0" err="1">
                <a:solidFill>
                  <a:srgbClr val="414042"/>
                </a:solidFill>
                <a:latin typeface="HK Grotesk Bold"/>
                <a:ea typeface="HK Grotesk Bold"/>
                <a:cs typeface="HK Grotesk Bold"/>
                <a:sym typeface="HK Grotesk Bold"/>
              </a:rPr>
              <a:t>l’IoT</a:t>
            </a:r>
            <a:endParaRPr lang="en-US" sz="7200" b="1" dirty="0">
              <a:solidFill>
                <a:srgbClr val="414042"/>
              </a:solidFill>
              <a:latin typeface="HK Grotesk Bold"/>
              <a:ea typeface="HK Grotesk Bold"/>
              <a:cs typeface="HK Grotesk Bold"/>
              <a:sym typeface="HK Grotesk Bold"/>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90600" y="1257300"/>
            <a:ext cx="16764000" cy="5469330"/>
            <a:chOff x="-357845" y="-1214173"/>
            <a:chExt cx="22352001" cy="7292438"/>
          </a:xfrm>
        </p:grpSpPr>
        <p:sp>
          <p:nvSpPr>
            <p:cNvPr id="3" name="TextBox 3"/>
            <p:cNvSpPr txBox="1"/>
            <p:nvPr/>
          </p:nvSpPr>
          <p:spPr>
            <a:xfrm>
              <a:off x="-357845" y="-1214173"/>
              <a:ext cx="22352001" cy="2159309"/>
            </a:xfrm>
            <a:prstGeom prst="rect">
              <a:avLst/>
            </a:prstGeom>
          </p:spPr>
          <p:txBody>
            <a:bodyPr wrap="square" lIns="0" tIns="0" rIns="0" bIns="0" rtlCol="0" anchor="t">
              <a:spAutoFit/>
            </a:bodyPr>
            <a:lstStyle/>
            <a:p>
              <a:pPr algn="l">
                <a:lnSpc>
                  <a:spcPts val="14206"/>
                </a:lnSpc>
              </a:pPr>
              <a:r>
                <a:rPr lang="en-US" sz="6600" b="1" dirty="0">
                  <a:solidFill>
                    <a:srgbClr val="414042"/>
                  </a:solidFill>
                  <a:latin typeface="HK Grotesk Semi-Bold"/>
                  <a:ea typeface="HK Grotesk Semi-Bold"/>
                  <a:cs typeface="HK Grotesk Semi-Bold"/>
                  <a:sym typeface="HK Grotesk Semi-Bold"/>
                </a:rPr>
                <a:t>Les </a:t>
              </a:r>
              <a:r>
                <a:rPr lang="fr-CH" sz="6600" b="1" dirty="0">
                  <a:solidFill>
                    <a:srgbClr val="414042"/>
                  </a:solidFill>
                  <a:latin typeface="HK Grotesk Semi-Bold"/>
                  <a:ea typeface="HK Grotesk Semi-Bold"/>
                  <a:cs typeface="HK Grotesk Semi-Bold"/>
                  <a:sym typeface="HK Grotesk Semi-Bold"/>
                </a:rPr>
                <a:t>Difficultés</a:t>
              </a:r>
              <a:r>
                <a:rPr lang="en-US" sz="6600" b="1" dirty="0">
                  <a:solidFill>
                    <a:srgbClr val="414042"/>
                  </a:solidFill>
                  <a:latin typeface="HK Grotesk Semi-Bold"/>
                  <a:ea typeface="HK Grotesk Semi-Bold"/>
                  <a:cs typeface="HK Grotesk Semi-Bold"/>
                  <a:sym typeface="HK Grotesk Semi-Bold"/>
                </a:rPr>
                <a:t> et Obstacles qui </a:t>
              </a:r>
              <a:r>
                <a:rPr lang="en-US" sz="6600" b="1" dirty="0" err="1">
                  <a:solidFill>
                    <a:srgbClr val="414042"/>
                  </a:solidFill>
                  <a:latin typeface="HK Grotesk Semi-Bold"/>
                  <a:ea typeface="HK Grotesk Semi-Bold"/>
                  <a:cs typeface="HK Grotesk Semi-Bold"/>
                  <a:sym typeface="HK Grotesk Semi-Bold"/>
                </a:rPr>
                <a:t>freinent</a:t>
              </a:r>
              <a:r>
                <a:rPr lang="en-US" sz="6600" b="1" dirty="0">
                  <a:solidFill>
                    <a:srgbClr val="414042"/>
                  </a:solidFill>
                  <a:latin typeface="HK Grotesk Semi-Bold"/>
                  <a:ea typeface="HK Grotesk Semi-Bold"/>
                  <a:cs typeface="HK Grotesk Semi-Bold"/>
                  <a:sym typeface="HK Grotesk Semi-Bold"/>
                </a:rPr>
                <a:t> </a:t>
              </a:r>
              <a:r>
                <a:rPr lang="en-US" sz="6600" b="1" dirty="0" err="1">
                  <a:solidFill>
                    <a:srgbClr val="414042"/>
                  </a:solidFill>
                  <a:latin typeface="HK Grotesk Semi-Bold"/>
                  <a:ea typeface="HK Grotesk Semi-Bold"/>
                  <a:cs typeface="HK Grotesk Semi-Bold"/>
                  <a:sym typeface="HK Grotesk Semi-Bold"/>
                </a:rPr>
                <a:t>l‘IoT</a:t>
              </a:r>
              <a:endParaRPr lang="en-US" sz="6600" b="1" dirty="0">
                <a:solidFill>
                  <a:srgbClr val="414042"/>
                </a:solidFill>
                <a:latin typeface="HK Grotesk Semi-Bold"/>
                <a:ea typeface="HK Grotesk Semi-Bold"/>
                <a:cs typeface="HK Grotesk Semi-Bold"/>
                <a:sym typeface="HK Grotesk Semi-Bold"/>
              </a:endParaRPr>
            </a:p>
          </p:txBody>
        </p:sp>
        <p:sp>
          <p:nvSpPr>
            <p:cNvPr id="4" name="TextBox 4"/>
            <p:cNvSpPr txBox="1"/>
            <p:nvPr/>
          </p:nvSpPr>
          <p:spPr>
            <a:xfrm>
              <a:off x="3077887" y="3761990"/>
              <a:ext cx="16071469" cy="2316275"/>
            </a:xfrm>
            <a:prstGeom prst="rect">
              <a:avLst/>
            </a:prstGeom>
          </p:spPr>
          <p:txBody>
            <a:bodyPr wrap="square" lIns="0" tIns="0" rIns="0" bIns="0" rtlCol="0" anchor="t">
              <a:spAutoFit/>
            </a:bodyPr>
            <a:lstStyle/>
            <a:p>
              <a:pPr marL="1059777" lvl="1" indent="-529889" algn="l">
                <a:lnSpc>
                  <a:spcPts val="6872"/>
                </a:lnSpc>
                <a:buFont typeface="Arial"/>
                <a:buChar char="•"/>
              </a:pPr>
              <a:r>
                <a:rPr lang="en-US" sz="4908" dirty="0" err="1">
                  <a:solidFill>
                    <a:srgbClr val="414042"/>
                  </a:solidFill>
                  <a:latin typeface="HK Grotesk"/>
                  <a:ea typeface="HK Grotesk"/>
                  <a:cs typeface="HK Grotesk"/>
                  <a:sym typeface="HK Grotesk"/>
                </a:rPr>
                <a:t>Compatibilite</a:t>
              </a:r>
              <a:r>
                <a:rPr lang="en-US" sz="4908" dirty="0">
                  <a:solidFill>
                    <a:srgbClr val="414042"/>
                  </a:solidFill>
                  <a:latin typeface="HK Grotesk"/>
                  <a:ea typeface="HK Grotesk"/>
                  <a:cs typeface="HK Grotesk"/>
                  <a:sym typeface="HK Grotesk"/>
                </a:rPr>
                <a:t> des </a:t>
              </a:r>
              <a:r>
                <a:rPr lang="fr-CH" sz="4908" dirty="0">
                  <a:solidFill>
                    <a:srgbClr val="414042"/>
                  </a:solidFill>
                  <a:latin typeface="HK Grotesk"/>
                  <a:ea typeface="HK Grotesk"/>
                  <a:cs typeface="HK Grotesk"/>
                  <a:sym typeface="HK Grotesk"/>
                </a:rPr>
                <a:t>appareils connectés </a:t>
              </a:r>
              <a:endParaRPr lang="en-US" sz="4908" dirty="0">
                <a:solidFill>
                  <a:srgbClr val="414042"/>
                </a:solidFill>
                <a:latin typeface="HK Grotesk"/>
                <a:ea typeface="HK Grotesk"/>
                <a:cs typeface="HK Grotesk"/>
                <a:sym typeface="HK Grotesk"/>
              </a:endParaRPr>
            </a:p>
            <a:p>
              <a:pPr marL="1059777" lvl="1" indent="-529889" algn="l">
                <a:lnSpc>
                  <a:spcPts val="6872"/>
                </a:lnSpc>
                <a:buFont typeface="Arial"/>
                <a:buChar char="•"/>
              </a:pPr>
              <a:r>
                <a:rPr lang="en-US" sz="4908" dirty="0">
                  <a:solidFill>
                    <a:srgbClr val="414042"/>
                  </a:solidFill>
                  <a:latin typeface="HK Grotesk"/>
                  <a:ea typeface="HK Grotesk"/>
                  <a:cs typeface="HK Grotesk"/>
                  <a:sym typeface="HK Grotesk"/>
                </a:rPr>
                <a:t>Alimentation des </a:t>
              </a:r>
              <a:r>
                <a:rPr lang="en-US" sz="4908" dirty="0" err="1">
                  <a:solidFill>
                    <a:srgbClr val="414042"/>
                  </a:solidFill>
                  <a:latin typeface="HK Grotesk"/>
                  <a:ea typeface="HK Grotesk"/>
                  <a:cs typeface="HK Grotesk"/>
                  <a:sym typeface="HK Grotesk"/>
                </a:rPr>
                <a:t>capteurs</a:t>
              </a:r>
              <a:endParaRPr lang="en-US" sz="4908" dirty="0">
                <a:solidFill>
                  <a:srgbClr val="414042"/>
                </a:solidFill>
                <a:latin typeface="HK Grotesk"/>
                <a:ea typeface="HK Grotesk"/>
                <a:cs typeface="HK Grotesk"/>
                <a:sym typeface="HK Grotesk"/>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835706" y="3769888"/>
            <a:ext cx="10213757" cy="2585299"/>
          </a:xfrm>
          <a:prstGeom prst="rect">
            <a:avLst/>
          </a:prstGeom>
        </p:spPr>
        <p:txBody>
          <a:bodyPr lIns="0" tIns="0" rIns="0" bIns="0" rtlCol="0" anchor="t">
            <a:spAutoFit/>
          </a:bodyPr>
          <a:lstStyle/>
          <a:p>
            <a:pPr algn="l">
              <a:lnSpc>
                <a:spcPts val="20721"/>
              </a:lnSpc>
            </a:pPr>
            <a:r>
              <a:rPr lang="en-US" sz="15939" b="1">
                <a:solidFill>
                  <a:srgbClr val="414042"/>
                </a:solidFill>
                <a:latin typeface="HK Grotesk Semi-Bold"/>
                <a:ea typeface="HK Grotesk Semi-Bold"/>
                <a:cs typeface="HK Grotesk Semi-Bold"/>
                <a:sym typeface="HK Grotesk Semi-Bold"/>
              </a:rPr>
              <a:t>Conclusion</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157</TotalTime>
  <Words>842</Words>
  <Application>Microsoft Office PowerPoint</Application>
  <PresentationFormat>Personnalisé</PresentationFormat>
  <Paragraphs>45</Paragraphs>
  <Slides>7</Slides>
  <Notes>6</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7</vt:i4>
      </vt:variant>
    </vt:vector>
  </HeadingPairs>
  <TitlesOfParts>
    <vt:vector size="15" baseType="lpstr">
      <vt:lpstr>Open Sans Bold</vt:lpstr>
      <vt:lpstr>Arial</vt:lpstr>
      <vt:lpstr>Calibri</vt:lpstr>
      <vt:lpstr>HK Grotesk</vt:lpstr>
      <vt:lpstr>HK Grotesk Bold</vt:lpstr>
      <vt:lpstr>HK Grotesk Semi-Bold</vt:lpstr>
      <vt:lpstr>Montaser Arabic</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exposé iot</dc:title>
  <cp:lastModifiedBy>Tchinda Feze Cedrick Vanel</cp:lastModifiedBy>
  <cp:revision>2</cp:revision>
  <dcterms:created xsi:type="dcterms:W3CDTF">2006-08-16T00:00:00Z</dcterms:created>
  <dcterms:modified xsi:type="dcterms:W3CDTF">2024-12-15T18:37:29Z</dcterms:modified>
  <dc:identifier>DAGZXEpZZGU</dc:identifier>
</cp:coreProperties>
</file>

<file path=docProps/thumbnail.jpeg>
</file>